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95" r:id="rId4"/>
    <p:sldId id="264" r:id="rId5"/>
    <p:sldId id="265" r:id="rId6"/>
    <p:sldId id="266" r:id="rId7"/>
    <p:sldId id="267" r:id="rId8"/>
    <p:sldId id="268" r:id="rId9"/>
    <p:sldId id="269" r:id="rId10"/>
    <p:sldId id="271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6" r:id="rId22"/>
    <p:sldId id="272" r:id="rId23"/>
    <p:sldId id="284" r:id="rId24"/>
    <p:sldId id="285" r:id="rId25"/>
    <p:sldId id="292" r:id="rId26"/>
    <p:sldId id="293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619" autoAdjust="0"/>
  </p:normalViewPr>
  <p:slideViewPr>
    <p:cSldViewPr snapToGrid="0">
      <p:cViewPr varScale="1">
        <p:scale>
          <a:sx n="121" d="100"/>
          <a:sy n="121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07:46:52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7533,'7'-13'-900,"-1"5"720,-6 2 180,0 6 0,6 0 0,-4 0 0,4 6 0,-6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DF080-F306-452B-9711-C9873BF7A5AF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1A508-B73A-4589-9808-9781CF022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57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084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562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7761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46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78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440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023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12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1A508-B73A-4589-9808-9781CF02276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061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50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6816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1A508-B73A-4589-9808-9781CF02276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469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204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440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289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010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B2AFB-1B46-49FA-875E-5008D53CB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221EA3-3968-4EF6-A570-62DC3749F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8B529C-04E6-4FBB-BE93-C13FF3E3F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74B6C-D1FE-4663-9BBF-C3941778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36FFA2-5E08-4880-A79A-37CCB127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761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D6959-B5A9-4AFF-87FD-CD489414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B828A0-4198-4F70-8AC7-FC0826D12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BC6CEF-B573-46B6-8DED-68B4CBF9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8C64CC-ED7C-4335-B6D5-6A959189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04E07-4C10-4169-BA29-50BDDF80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08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A242DB-9672-4982-BC44-905CB7BF2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3BD983-CE72-4597-B273-09B56C6C1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12A02-CC79-4C6D-A9DD-08F980BE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4EFC93-C6C6-4E6D-BBF8-8C6C7D5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9C2390-3652-4BA9-B436-A175CC9C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6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50AE4-ABED-4B03-975D-28A39C33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F8035-91BF-47E2-8090-38260D4CE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026840-8F35-4829-B87E-3A3D41DBE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9A27AB-BC9B-45ED-8F05-27C11E42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5F06E-B0DF-42C8-8409-E07BB436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3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C7D16-3897-4800-A3EF-4A0CC116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40D11D-CAEA-4054-9D56-BB3D4FB77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738DE-D6CC-4783-A062-66ABAD409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5BCD1-F4E2-4092-B93F-BAB879B0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AA867D-B9B1-411F-9B14-53AEFDF9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5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03AC3-0FD1-4049-8C11-1C49CA08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03DB91-6EE2-4430-A4B6-239784A25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006077-3494-4220-9784-A30DD8600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156CBE-0075-4B86-A6E0-987B5A7B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89D322-39EE-4644-BCE1-B490E81A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00A97E-9DF2-47DA-932A-66AE4BCC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54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9917E-22DC-4950-A40C-104352D2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86FAC-E6FD-48F3-ABF0-260995536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41AB6A-5040-454D-90BA-61E93396C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53D396-6108-4F2D-9DE0-A07D0F7B6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4EE2FF-60EA-4840-9B5C-8C1F65D35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F6CEA9-BA61-4983-A04D-6BAA6EAF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BE5634-6E02-425E-98AD-70F61988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21E67C-221B-488F-89DA-8077CBFD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91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74C7E-3745-4987-80FC-0A0A2DA2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F3028D-96BB-45E3-9B71-7A742B09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14A4BE-6CA1-47D9-B916-919A5398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DD2537-0E83-4B62-913D-02A9F9F8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17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77CE14-9D71-44DF-83ED-A7C96C0E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996A39-E7F4-43B2-A0FA-1204998A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D6111C-F4B9-439A-BA9B-6DF32E2B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79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AC499-61BC-423B-A4DD-82C40F7B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CF1F96-FC96-4A53-9D02-A13A49865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F27F40-69CE-4479-9888-D027582F7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35951B-07BA-468C-9631-F85DD237D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340E60-98E1-421B-9D11-73E515A4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216B20-9434-4E73-B1BD-AE3DC591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659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A0317-C5C9-40CC-A63F-6E46A3D9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3B369B-9C6B-4ED0-836A-814B7EEAF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04993F-1898-4D23-91FC-77F6CD23E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BF87DA-5B3D-4E8C-8794-39F774B82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3CF5E5-84EF-4C9C-8517-D9C27475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8F376F-90B1-4E22-B0B4-6C328C3E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40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D1491E-37B0-43E8-8509-9554E136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0D4A6-9409-489A-83F2-D3A84D4B6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2950E-C9FB-4618-90C4-A6667E085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5468F-2B01-4F89-B088-843F7F2AE2F3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7484F-2655-4400-BA7F-53FAF21C8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4A8F9-BEDE-41FE-8743-441B58D5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06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887FF-8CFD-44B4-B39D-24F684E29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Basic Light Field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8C2925-2DB5-4882-8BF1-A90EB7E05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ShanghaiTech CS 276</a:t>
            </a:r>
          </a:p>
        </p:txBody>
      </p:sp>
    </p:spTree>
    <p:extLst>
      <p:ext uri="{BB962C8B-B14F-4D97-AF65-F5344CB8AC3E}">
        <p14:creationId xmlns:p14="http://schemas.microsoft.com/office/powerpoint/2010/main" val="262605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71D1D-E892-6F45-A7D8-C6E42C7D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 images along 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kumimoji="1"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0CFD989-3939-BF49-8A5B-A1EDE7B49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055" y="1888474"/>
            <a:ext cx="11249888" cy="40178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605621-B477-E84D-BA7E-AECFCFF18FF4}"/>
              </a:ext>
            </a:extLst>
          </p:cNvPr>
          <p:cNvSpPr txBox="1"/>
          <p:nvPr/>
        </p:nvSpPr>
        <p:spPr>
          <a:xfrm>
            <a:off x="4489401" y="5978952"/>
            <a:ext cx="400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u, yellow plane is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epipolar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plane image (EPI)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E486F1-2B11-F94C-A033-612497CCA0EC}"/>
              </a:ext>
            </a:extLst>
          </p:cNvPr>
          <p:cNvSpPr txBox="1"/>
          <p:nvPr/>
        </p:nvSpPr>
        <p:spPr>
          <a:xfrm>
            <a:off x="1177637" y="5970875"/>
            <a:ext cx="2660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t1, t2 is camera position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A5E149-5D91-704E-A10A-AA52750397AB}"/>
              </a:ext>
            </a:extLst>
          </p:cNvPr>
          <p:cNvSpPr txBox="1"/>
          <p:nvPr/>
        </p:nvSpPr>
        <p:spPr>
          <a:xfrm>
            <a:off x="9615055" y="6104077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EPI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51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79DB1-F2B8-EA42-BA12-2BB8838B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Focal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98FDA-4F9B-7B41-8ACE-43A9D23CB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Trace ray to 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focal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plane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Trace back to the references</a:t>
            </a:r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Quadra-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linear interpolation</a:t>
            </a:r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Need to do ray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plane intersection</a:t>
            </a:r>
          </a:p>
          <a:p>
            <a:pPr marL="0" indent="0">
              <a:buNone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Can we avoid that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camera array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41AA59-B87D-FD4C-90E5-227D6CD0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128" y="2020275"/>
            <a:ext cx="6032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58A1F-FB89-054F-A0B2-88147FAF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 camera array property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6414CA-C579-E440-B0FA-EFBC8EBBB26E}"/>
              </a:ext>
            </a:extLst>
          </p:cNvPr>
          <p:cNvGrpSpPr/>
          <p:nvPr/>
        </p:nvGrpSpPr>
        <p:grpSpPr>
          <a:xfrm>
            <a:off x="1850755" y="4935583"/>
            <a:ext cx="8090686" cy="1201060"/>
            <a:chOff x="3604033" y="5212885"/>
            <a:chExt cx="4983934" cy="678425"/>
          </a:xfrm>
        </p:grpSpPr>
        <p:sp>
          <p:nvSpPr>
            <p:cNvPr id="5" name="三角形 4">
              <a:extLst>
                <a:ext uri="{FF2B5EF4-FFF2-40B4-BE49-F238E27FC236}">
                  <a16:creationId xmlns:a16="http://schemas.microsoft.com/office/drawing/2014/main" id="{4A7BEAEB-142B-C947-81F0-2134C1FD5E4E}"/>
                </a:ext>
              </a:extLst>
            </p:cNvPr>
            <p:cNvSpPr/>
            <p:nvPr/>
          </p:nvSpPr>
          <p:spPr>
            <a:xfrm rot="10800000">
              <a:off x="4223466" y="5212885"/>
              <a:ext cx="973394" cy="678425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三角形 5">
              <a:extLst>
                <a:ext uri="{FF2B5EF4-FFF2-40B4-BE49-F238E27FC236}">
                  <a16:creationId xmlns:a16="http://schemas.microsoft.com/office/drawing/2014/main" id="{0FC7FE9E-C13F-BD42-8FD1-5ACD274049D8}"/>
                </a:ext>
              </a:extLst>
            </p:cNvPr>
            <p:cNvSpPr/>
            <p:nvPr/>
          </p:nvSpPr>
          <p:spPr>
            <a:xfrm rot="10800000">
              <a:off x="5445125" y="5212885"/>
              <a:ext cx="973394" cy="678425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三角形 6">
              <a:extLst>
                <a:ext uri="{FF2B5EF4-FFF2-40B4-BE49-F238E27FC236}">
                  <a16:creationId xmlns:a16="http://schemas.microsoft.com/office/drawing/2014/main" id="{8D93C325-857B-3347-952B-292B6E40FAF0}"/>
                </a:ext>
              </a:extLst>
            </p:cNvPr>
            <p:cNvSpPr/>
            <p:nvPr/>
          </p:nvSpPr>
          <p:spPr>
            <a:xfrm rot="10800000">
              <a:off x="6666782" y="5212885"/>
              <a:ext cx="973394" cy="678425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080B12E5-266A-024F-998F-3DF959EC0BB7}"/>
                </a:ext>
              </a:extLst>
            </p:cNvPr>
            <p:cNvCxnSpPr>
              <a:cxnSpLocks/>
            </p:cNvCxnSpPr>
            <p:nvPr/>
          </p:nvCxnSpPr>
          <p:spPr>
            <a:xfrm>
              <a:off x="3604034" y="5891310"/>
              <a:ext cx="491612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EF5FE089-6E0C-F441-88CB-CD4E1DC58D5A}"/>
                </a:ext>
              </a:extLst>
            </p:cNvPr>
            <p:cNvCxnSpPr>
              <a:cxnSpLocks/>
            </p:cNvCxnSpPr>
            <p:nvPr/>
          </p:nvCxnSpPr>
          <p:spPr>
            <a:xfrm>
              <a:off x="3604033" y="5212885"/>
              <a:ext cx="4983934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DC56727-E5B6-B547-A53C-4491A4429E20}"/>
              </a:ext>
            </a:extLst>
          </p:cNvPr>
          <p:cNvCxnSpPr>
            <a:cxnSpLocks/>
          </p:cNvCxnSpPr>
          <p:nvPr/>
        </p:nvCxnSpPr>
        <p:spPr>
          <a:xfrm flipH="1" flipV="1">
            <a:off x="6413766" y="2632363"/>
            <a:ext cx="354937" cy="3487351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6DFEF3B-F43C-994F-BCE5-8F174910C507}"/>
              </a:ext>
            </a:extLst>
          </p:cNvPr>
          <p:cNvCxnSpPr>
            <a:cxnSpLocks/>
          </p:cNvCxnSpPr>
          <p:nvPr/>
        </p:nvCxnSpPr>
        <p:spPr>
          <a:xfrm flipV="1">
            <a:off x="5637078" y="2620652"/>
            <a:ext cx="782582" cy="3515991"/>
          </a:xfrm>
          <a:prstGeom prst="straightConnector1">
            <a:avLst/>
          </a:prstGeom>
          <a:ln w="34925">
            <a:solidFill>
              <a:srgbClr val="C00000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170D192-DA21-E941-A01C-F1093447812D}"/>
              </a:ext>
            </a:extLst>
          </p:cNvPr>
          <p:cNvCxnSpPr>
            <a:cxnSpLocks/>
          </p:cNvCxnSpPr>
          <p:nvPr/>
        </p:nvCxnSpPr>
        <p:spPr>
          <a:xfrm flipH="1" flipV="1">
            <a:off x="6413766" y="2620652"/>
            <a:ext cx="1198318" cy="3515990"/>
          </a:xfrm>
          <a:prstGeom prst="straightConnector1">
            <a:avLst/>
          </a:prstGeom>
          <a:ln w="34925">
            <a:solidFill>
              <a:srgbClr val="C00000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E1EF1C-9C34-D940-8BA6-5DC030CFF9CF}"/>
                  </a:ext>
                </a:extLst>
              </p:cNvPr>
              <p:cNvSpPr txBox="1"/>
              <p:nvPr/>
            </p:nvSpPr>
            <p:spPr>
              <a:xfrm>
                <a:off x="5047563" y="6339801"/>
                <a:ext cx="919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E1EF1C-9C34-D940-8BA6-5DC030CF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63" y="6339801"/>
                <a:ext cx="919867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28">
                <a:extLst>
                  <a:ext uri="{FF2B5EF4-FFF2-40B4-BE49-F238E27FC236}">
                    <a16:creationId xmlns:a16="http://schemas.microsoft.com/office/drawing/2014/main" id="{35B70B44-D100-F242-ABCD-4D6B1699A906}"/>
                  </a:ext>
                </a:extLst>
              </p:cNvPr>
              <p:cNvSpPr txBox="1"/>
              <p:nvPr/>
            </p:nvSpPr>
            <p:spPr>
              <a:xfrm>
                <a:off x="6269917" y="6359375"/>
                <a:ext cx="735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28">
                <a:extLst>
                  <a:ext uri="{FF2B5EF4-FFF2-40B4-BE49-F238E27FC236}">
                    <a16:creationId xmlns:a16="http://schemas.microsoft.com/office/drawing/2014/main" id="{35B70B44-D100-F242-ABCD-4D6B1699A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917" y="6359375"/>
                <a:ext cx="735266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CF8CE8E-0479-DD44-98B3-2040F5CB842F}"/>
                  </a:ext>
                </a:extLst>
              </p:cNvPr>
              <p:cNvSpPr/>
              <p:nvPr/>
            </p:nvSpPr>
            <p:spPr>
              <a:xfrm>
                <a:off x="7177616" y="6339801"/>
                <a:ext cx="930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CF8CE8E-0479-DD44-98B3-2040F5CB8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6" y="6339801"/>
                <a:ext cx="930511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5FC887C-9B41-4E48-8D3D-4CC3F976EB67}"/>
              </a:ext>
            </a:extLst>
          </p:cNvPr>
          <p:cNvCxnSpPr/>
          <p:nvPr/>
        </p:nvCxnSpPr>
        <p:spPr>
          <a:xfrm>
            <a:off x="1795721" y="2632364"/>
            <a:ext cx="8090686" cy="0"/>
          </a:xfrm>
          <a:prstGeom prst="line">
            <a:avLst/>
          </a:pr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DD54FE7-AF96-184F-B438-8B2473293675}"/>
              </a:ext>
            </a:extLst>
          </p:cNvPr>
          <p:cNvSpPr txBox="1"/>
          <p:nvPr/>
        </p:nvSpPr>
        <p:spPr>
          <a:xfrm>
            <a:off x="10002304" y="2434712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Focal Plane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5FED021-8D9A-0547-B361-6D5D6A8C52BD}"/>
              </a:ext>
            </a:extLst>
          </p:cNvPr>
          <p:cNvSpPr txBox="1"/>
          <p:nvPr/>
        </p:nvSpPr>
        <p:spPr>
          <a:xfrm>
            <a:off x="10003805" y="472598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Image Plane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7168FF-AF6A-A840-A5A4-AA8D9166DCE1}"/>
              </a:ext>
            </a:extLst>
          </p:cNvPr>
          <p:cNvSpPr txBox="1"/>
          <p:nvPr/>
        </p:nvSpPr>
        <p:spPr>
          <a:xfrm>
            <a:off x="10003805" y="5905809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Camera Plane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912C08C-356F-9A4A-9EEA-B208A3191794}"/>
                  </a:ext>
                </a:extLst>
              </p:cNvPr>
              <p:cNvSpPr txBox="1"/>
              <p:nvPr/>
            </p:nvSpPr>
            <p:spPr>
              <a:xfrm>
                <a:off x="4947022" y="4541319"/>
                <a:ext cx="985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912C08C-356F-9A4A-9EEA-B208A3191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22" y="4541319"/>
                <a:ext cx="985975" cy="369332"/>
              </a:xfrm>
              <a:prstGeom prst="rect">
                <a:avLst/>
              </a:prstGeom>
              <a:blipFill>
                <a:blip r:embed="rId6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1937471-A3E6-134F-82F0-F87287382813}"/>
                  </a:ext>
                </a:extLst>
              </p:cNvPr>
              <p:cNvSpPr/>
              <p:nvPr/>
            </p:nvSpPr>
            <p:spPr>
              <a:xfrm>
                <a:off x="7177616" y="4541319"/>
                <a:ext cx="996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1937471-A3E6-134F-82F0-F87287382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6" y="4541319"/>
                <a:ext cx="996618" cy="369332"/>
              </a:xfrm>
              <a:prstGeom prst="rect">
                <a:avLst/>
              </a:prstGeom>
              <a:blipFill>
                <a:blip r:embed="rId7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107A494-72D3-5448-A306-DC069587EF61}"/>
                  </a:ext>
                </a:extLst>
              </p:cNvPr>
              <p:cNvSpPr/>
              <p:nvPr/>
            </p:nvSpPr>
            <p:spPr>
              <a:xfrm>
                <a:off x="5956309" y="4567307"/>
                <a:ext cx="796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107A494-72D3-5448-A306-DC069587E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309" y="4567307"/>
                <a:ext cx="796757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25395A4-2600-1D48-97B9-F834C6921CB1}"/>
                  </a:ext>
                </a:extLst>
              </p:cNvPr>
              <p:cNvSpPr txBox="1"/>
              <p:nvPr/>
            </p:nvSpPr>
            <p:spPr>
              <a:xfrm>
                <a:off x="1682891" y="1744017"/>
                <a:ext cx="76492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𝑑𝑖𝑠𝑝𝑎𝑟𝑖𝑡𝑦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=1,2,3,4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25395A4-2600-1D48-97B9-F834C6921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91" y="1744017"/>
                <a:ext cx="7649210" cy="461665"/>
              </a:xfrm>
              <a:prstGeom prst="rect">
                <a:avLst/>
              </a:prstGeom>
              <a:blipFill>
                <a:blip r:embed="rId9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863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4FC36-856A-A24B-AE07-E1E288E1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F328DE-B7F0-6541-A4C8-27F8F2607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516" y="1565564"/>
            <a:ext cx="4992295" cy="38085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D6D835-8029-2D43-B7F5-A2B6D0AD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299" y="1628125"/>
            <a:ext cx="4992295" cy="37634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7CC2D0-744A-7745-A70A-63CFC6314C3F}"/>
              </a:ext>
            </a:extLst>
          </p:cNvPr>
          <p:cNvSpPr txBox="1"/>
          <p:nvPr/>
        </p:nvSpPr>
        <p:spPr>
          <a:xfrm>
            <a:off x="2578779" y="5500254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Quadra-linear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D6FBF0-6C9E-8840-9284-411599E6B94D}"/>
              </a:ext>
            </a:extLst>
          </p:cNvPr>
          <p:cNvSpPr txBox="1"/>
          <p:nvPr/>
        </p:nvSpPr>
        <p:spPr>
          <a:xfrm>
            <a:off x="7445149" y="5500253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Focus on monitor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7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FDDF5-F084-DE41-A830-AC58CC37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Aperture Filtering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1E8B8B-82C8-4842-8D65-AE6668160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Simple and easy to implement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Cause aliasing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 we blend more than 4 neighboring rays? 8, 16, 32? Or more?</a:t>
            </a:r>
          </a:p>
        </p:txBody>
      </p:sp>
    </p:spTree>
    <p:extLst>
      <p:ext uri="{BB962C8B-B14F-4D97-AF65-F5344CB8AC3E}">
        <p14:creationId xmlns:p14="http://schemas.microsoft.com/office/powerpoint/2010/main" val="57251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F93F4-BC65-4A45-9E3F-673C8A5B0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Variable Aperture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5C38CC-AC43-9F43-8A3F-B7836247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27" y="1690688"/>
            <a:ext cx="8749145" cy="49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8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EE7B8-7107-A844-8D75-A972172B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29109" cy="1325563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aperture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E5B2F64-76C1-9044-961F-CF39ECD55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036" y="1824134"/>
            <a:ext cx="7420841" cy="46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89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E6DB-AD6A-A64D-8244-5CF8E0AA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Aperture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9354125-4121-254A-B092-04845186F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747" y="1642197"/>
            <a:ext cx="6738505" cy="50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E0C77-1BF8-F14F-938A-61B0E49F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 Aperture Size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34B4B7-6AE2-F545-A4AB-0DF065227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2947" y="1527840"/>
            <a:ext cx="7061489" cy="53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7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E0C77-1BF8-F14F-938A-61B0E49F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Aperture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897FB3-8525-104D-B386-AE162D700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object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D9BE55-25C0-1844-9945-C023A0774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15" y="2543464"/>
            <a:ext cx="10111970" cy="37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5996E-C162-2E45-A555-86B61042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Camera Array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5442CE8-4AC4-804A-B0AB-C5A79E442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1290" y="2325897"/>
            <a:ext cx="7160710" cy="34054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26AA2F-1640-4049-A2C6-A14E4CC3983E}"/>
              </a:ext>
            </a:extLst>
          </p:cNvPr>
          <p:cNvSpPr txBox="1"/>
          <p:nvPr/>
        </p:nvSpPr>
        <p:spPr>
          <a:xfrm>
            <a:off x="5902789" y="5731316"/>
            <a:ext cx="206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MIT Camera Array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0F12C8-0E58-AF4F-AA44-05841E0B68B0}"/>
              </a:ext>
            </a:extLst>
          </p:cNvPr>
          <p:cNvSpPr txBox="1"/>
          <p:nvPr/>
        </p:nvSpPr>
        <p:spPr>
          <a:xfrm>
            <a:off x="9183106" y="5731316"/>
            <a:ext cx="263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Stanford Camera Array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1A2503-4A9B-C94E-8908-66FBA53A76CE}"/>
              </a:ext>
            </a:extLst>
          </p:cNvPr>
          <p:cNvSpPr txBox="1"/>
          <p:nvPr/>
        </p:nvSpPr>
        <p:spPr>
          <a:xfrm>
            <a:off x="743621" y="2366614"/>
            <a:ext cx="345318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Capture a set of images</a:t>
            </a:r>
          </a:p>
          <a:p>
            <a:pPr algn="ctr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Capture a set of rays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上下箭头 8">
            <a:extLst>
              <a:ext uri="{FF2B5EF4-FFF2-40B4-BE49-F238E27FC236}">
                <a16:creationId xmlns:a16="http://schemas.microsoft.com/office/drawing/2014/main" id="{34EF8A29-C1C0-A144-900B-DFA6BDE7F8DC}"/>
              </a:ext>
            </a:extLst>
          </p:cNvPr>
          <p:cNvSpPr/>
          <p:nvPr/>
        </p:nvSpPr>
        <p:spPr>
          <a:xfrm>
            <a:off x="2336401" y="2863073"/>
            <a:ext cx="267630" cy="669073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273623-7033-4EA0-91BC-FDF16E590194}"/>
              </a:ext>
            </a:extLst>
          </p:cNvPr>
          <p:cNvSpPr txBox="1"/>
          <p:nvPr/>
        </p:nvSpPr>
        <p:spPr>
          <a:xfrm>
            <a:off x="743621" y="4184551"/>
            <a:ext cx="4287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Any differences between a camera and a camera array?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3D point can be seen multiple times by a camera array!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92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E0C77-1BF8-F14F-938A-61B0E49F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Variable Focus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61039DC-2D2E-9B4E-86BD-10ABF0CB3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1255" y="1690688"/>
            <a:ext cx="6724650" cy="40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9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CF335-B14A-5749-B600-CEA28174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Issues with Light Field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E191F-7999-F241-835A-50966B30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It only captures rays within a region (volume)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huge (needs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compression)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If implemented using software, a lot of memory fetches</a:t>
            </a:r>
          </a:p>
          <a:p>
            <a:pPr lvl="1"/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Solution 1: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multitexturing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Solution 2: using graphics hardware</a:t>
            </a:r>
          </a:p>
          <a:p>
            <a:pPr marL="0" indent="0">
              <a:buNone/>
            </a:pP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3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9D7F8-40DA-6F45-A420-90DB373D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Better Reconstruction Method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AA3624A-97AF-2B44-ABAF-1E01A2CE8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7783" y="2853761"/>
            <a:ext cx="6059631" cy="36822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CD31FD-7E57-3349-8764-9596B64E875C}"/>
              </a:ext>
            </a:extLst>
          </p:cNvPr>
          <p:cNvSpPr txBox="1"/>
          <p:nvPr/>
        </p:nvSpPr>
        <p:spPr>
          <a:xfrm>
            <a:off x="838200" y="1856726"/>
            <a:ext cx="8513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Assume some geometric proxy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Dynamically reparametrized light field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38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E0C77-1BF8-F14F-938A-61B0E49F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Focal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04D6C9A-FB8A-D34A-9652-1E18E2D7C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77" y="1456675"/>
            <a:ext cx="7009245" cy="52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25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E0C77-1BF8-F14F-938A-61B0E49F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Distant Focal Surface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30AE8F3-2427-4A45-9D9A-EBFCA79DA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045" y="1426244"/>
            <a:ext cx="7215909" cy="543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55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B8C8C-13D2-404F-A56D-469263C6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Lumigraph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6E6FC2-B399-CF41-B9F5-61C9E54A1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Capture: move camera by hand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intrinsics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assumed calibrated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Camera pose recovered from markers</a:t>
            </a:r>
          </a:p>
          <a:p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03F811-70A3-6E48-B19A-3D081936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3624263"/>
            <a:ext cx="382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63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5721D-83A1-B344-A248-41F172C5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Parameterization of the 3D space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0EBB02-D067-654B-950D-7C068A03D7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6 faces of the cube</a:t>
                </a: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face use 4D parameterization (s, t, u, v) to record rays</a:t>
                </a: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Discretize 4D Parameterization to M x M x N x N grids (</a:t>
                </a:r>
                <a:r>
                  <a:rPr kumimoji="1"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j, p, q)</a:t>
                </a: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Recover each rays with:</a:t>
                </a: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𝑐𝑜𝑙𝑜𝑟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𝑏𝑎𝑠𝑖𝑠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𝑓𝑢𝑛𝑐𝑡𝑖𝑜𝑛</m:t>
                    </m:r>
                  </m:oMath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0EBB02-D067-654B-950D-7C068A03D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7" t="-2332" r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47B4CE-2D34-E542-9732-1531369EA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044" y="4001294"/>
            <a:ext cx="818391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CF335-B14A-5749-B600-CEA28174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Lumigraph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Postprocessing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E191F-7999-F241-835A-50966B30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Obtain rough geometric model</a:t>
            </a:r>
          </a:p>
          <a:p>
            <a:pPr lvl="1"/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Chrome keying (blue screen) to extract silhouettes</a:t>
            </a:r>
          </a:p>
          <a:p>
            <a:pPr lvl="1"/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Octree-based space carving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Resample images to two-plane parameterization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987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CF335-B14A-5749-B600-CEA28174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Lumigraph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Rendering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E191F-7999-F241-835A-50966B30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Use rough depth information to improve rendering quality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F04BF-9DE5-6145-8814-8EFCEE132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4" t="9079" r="10775" b="20569"/>
          <a:stretch/>
        </p:blipFill>
        <p:spPr>
          <a:xfrm>
            <a:off x="346364" y="2641023"/>
            <a:ext cx="8160328" cy="34134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46F2D5-7DCC-1144-84FC-04BFE4A8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812" y="2544907"/>
            <a:ext cx="4085807" cy="7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48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CF335-B14A-5749-B600-CEA28174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Lumigraph Rendering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67D001-9CCF-AE48-836C-04DE3782D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962" y="1835510"/>
            <a:ext cx="3819236" cy="38192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3BAB5B-B7CC-8A42-889E-0DBE200D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09" y="1835510"/>
            <a:ext cx="3819236" cy="38192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95591A-DDB7-E047-94D0-6F3A6E318237}"/>
              </a:ext>
            </a:extLst>
          </p:cNvPr>
          <p:cNvSpPr txBox="1"/>
          <p:nvPr/>
        </p:nvSpPr>
        <p:spPr>
          <a:xfrm>
            <a:off x="1417832" y="5799568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Without using geometry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0E5E12-4FEB-4E4E-8500-699419A7CE3D}"/>
              </a:ext>
            </a:extLst>
          </p:cNvPr>
          <p:cNvSpPr/>
          <p:nvPr/>
        </p:nvSpPr>
        <p:spPr>
          <a:xfrm>
            <a:off x="6719454" y="584654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dirty="0">
                <a:latin typeface="Helvetica" pitchFamily="2" charset="0"/>
              </a:rPr>
              <a:t>Using approximate geometry</a:t>
            </a:r>
            <a:endParaRPr lang="en" altLang="zh-CN" sz="2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85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D145A-0F1D-4C81-93D0-3E6D0287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Application: Novel View Synthesis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02D380-D3AF-43CB-8326-AA437D541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Explicit geometry(3D Reconstruction)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Structure from motion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Multi-view stereo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 geometry(Image-based Rendering)</a:t>
            </a: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Light field</a:t>
            </a: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Lumigraph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Implicit geometry (Neural Rendering)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Volumes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radiance field (NeRF)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5A86D-1D49-4ACF-8E0A-49F72EEF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392" y="2236157"/>
            <a:ext cx="4669072" cy="353027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029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B7866-A1FA-AD41-B6E4-DF2B3658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Basic idea of Light field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81902-305B-D94F-AA3A-F8D172846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Novel view synthesis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Novel view rays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Query from ray database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Interpolate a ray if it does not exist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5BF692-30B8-AF44-BD81-2CD261B1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273" y="1825625"/>
            <a:ext cx="4770244" cy="3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3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A8069-6E56-354E-B486-7C632E1C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represent a light field?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B97F5-BA59-F949-9AAD-FFF66DFB6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represent a ray in 3D space: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points on the line (3D + 3D = 6D)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point and a direction (Euler angle) (3D + 2D = 5D)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Any better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62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BF404-90B6-E04A-8741-9F470941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Two Plane Parameterization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C455D0-50D3-C44F-B9DF-8247219D9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Each ray is parameterized by its two intersection points with two fixed planes (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Light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slabs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camera array setting: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 view as camera index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 view as pixel index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Sometimes the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 is inversed</a:t>
                </a:r>
                <a:endParaRPr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C455D0-50D3-C44F-B9DF-8247219D9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1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3E1A265-7EEA-8243-86E4-4A07C17C3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788" y="3212924"/>
            <a:ext cx="5411904" cy="23882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E24933-9C08-4894-8BC0-083F6FF153EA}"/>
              </a:ext>
            </a:extLst>
          </p:cNvPr>
          <p:cNvSpPr/>
          <p:nvPr/>
        </p:nvSpPr>
        <p:spPr>
          <a:xfrm>
            <a:off x="7411337" y="5850235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slab representation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8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C746EE-7BCA-5847-8CD3-70A8D9E9A6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each queried ray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intersection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pPr lvl="1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Blend </a:t>
                </a:r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closest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rays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What does </a:t>
                </a:r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closest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mean?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C746EE-7BCA-5847-8CD3-70A8D9E9A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108F1FEF-6D09-EA47-9EA2-1B2C6C00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Light Field Rendering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4CDCF803-A352-F649-8C9D-0246ABA44146}"/>
                  </a:ext>
                </a:extLst>
              </p14:cNvPr>
              <p14:cNvContentPartPr/>
              <p14:nvPr/>
            </p14:nvContentPartPr>
            <p14:xfrm>
              <a:off x="4866933" y="2315539"/>
              <a:ext cx="10080" cy="1008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4CDCF803-A352-F649-8C9D-0246ABA441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1453" y="2300059"/>
                <a:ext cx="4068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8546077D-A4D1-4012-8227-7B517FDF16C6}"/>
              </a:ext>
            </a:extLst>
          </p:cNvPr>
          <p:cNvGrpSpPr/>
          <p:nvPr/>
        </p:nvGrpSpPr>
        <p:grpSpPr>
          <a:xfrm>
            <a:off x="1755033" y="4368910"/>
            <a:ext cx="8681934" cy="2090878"/>
            <a:chOff x="701367" y="4629212"/>
            <a:chExt cx="8681934" cy="209087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19C61-3B76-4377-9029-E41D7EB0C5AF}"/>
                </a:ext>
              </a:extLst>
            </p:cNvPr>
            <p:cNvGrpSpPr/>
            <p:nvPr/>
          </p:nvGrpSpPr>
          <p:grpSpPr>
            <a:xfrm>
              <a:off x="1292615" y="5079182"/>
              <a:ext cx="8090686" cy="1201060"/>
              <a:chOff x="3604033" y="5212885"/>
              <a:chExt cx="4983934" cy="678425"/>
            </a:xfrm>
          </p:grpSpPr>
          <p:sp>
            <p:nvSpPr>
              <p:cNvPr id="45" name="三角形 6">
                <a:extLst>
                  <a:ext uri="{FF2B5EF4-FFF2-40B4-BE49-F238E27FC236}">
                    <a16:creationId xmlns:a16="http://schemas.microsoft.com/office/drawing/2014/main" id="{E1644900-1B65-4E90-BAD1-C651372453CE}"/>
                  </a:ext>
                </a:extLst>
              </p:cNvPr>
              <p:cNvSpPr/>
              <p:nvPr/>
            </p:nvSpPr>
            <p:spPr>
              <a:xfrm rot="10800000">
                <a:off x="4223466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三角形 7">
                <a:extLst>
                  <a:ext uri="{FF2B5EF4-FFF2-40B4-BE49-F238E27FC236}">
                    <a16:creationId xmlns:a16="http://schemas.microsoft.com/office/drawing/2014/main" id="{6733A3DF-28FF-4393-9A9B-E4518174312F}"/>
                  </a:ext>
                </a:extLst>
              </p:cNvPr>
              <p:cNvSpPr/>
              <p:nvPr/>
            </p:nvSpPr>
            <p:spPr>
              <a:xfrm rot="10800000">
                <a:off x="5445125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三角形 8">
                <a:extLst>
                  <a:ext uri="{FF2B5EF4-FFF2-40B4-BE49-F238E27FC236}">
                    <a16:creationId xmlns:a16="http://schemas.microsoft.com/office/drawing/2014/main" id="{83E925FD-220F-4103-B3A6-A33B9E4FD48C}"/>
                  </a:ext>
                </a:extLst>
              </p:cNvPr>
              <p:cNvSpPr/>
              <p:nvPr/>
            </p:nvSpPr>
            <p:spPr>
              <a:xfrm rot="10800000">
                <a:off x="6666782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8" name="直线连接符 9">
                <a:extLst>
                  <a:ext uri="{FF2B5EF4-FFF2-40B4-BE49-F238E27FC236}">
                    <a16:creationId xmlns:a16="http://schemas.microsoft.com/office/drawing/2014/main" id="{F344950F-0811-44BE-942A-60EC44FA8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4034" y="5891310"/>
                <a:ext cx="491612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10">
                <a:extLst>
                  <a:ext uri="{FF2B5EF4-FFF2-40B4-BE49-F238E27FC236}">
                    <a16:creationId xmlns:a16="http://schemas.microsoft.com/office/drawing/2014/main" id="{93E7FE65-335C-482E-BB5E-466013D2E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4033" y="5212885"/>
                <a:ext cx="4983934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直线箭头连接符 11">
              <a:extLst>
                <a:ext uri="{FF2B5EF4-FFF2-40B4-BE49-F238E27FC236}">
                  <a16:creationId xmlns:a16="http://schemas.microsoft.com/office/drawing/2014/main" id="{AA26F4FA-0E4D-44F3-9C6B-8A306C9C7D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9370" y="4629212"/>
              <a:ext cx="728298" cy="1651032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12">
              <a:extLst>
                <a:ext uri="{FF2B5EF4-FFF2-40B4-BE49-F238E27FC236}">
                  <a16:creationId xmlns:a16="http://schemas.microsoft.com/office/drawing/2014/main" id="{18636872-07D9-40FD-B6BF-3647E6F6F0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8425" y="4669531"/>
              <a:ext cx="710512" cy="1610711"/>
            </a:xfrm>
            <a:prstGeom prst="straightConnector1">
              <a:avLst/>
            </a:prstGeom>
            <a:ln w="34925">
              <a:solidFill>
                <a:srgbClr val="C0000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13">
              <a:extLst>
                <a:ext uri="{FF2B5EF4-FFF2-40B4-BE49-F238E27FC236}">
                  <a16:creationId xmlns:a16="http://schemas.microsoft.com/office/drawing/2014/main" id="{A9948D92-BB72-4E6F-8828-907A1DAF88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5647" y="4629212"/>
              <a:ext cx="728298" cy="1651030"/>
            </a:xfrm>
            <a:prstGeom prst="straightConnector1">
              <a:avLst/>
            </a:prstGeom>
            <a:ln w="34925">
              <a:solidFill>
                <a:srgbClr val="C0000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B61194A6-1E78-4B97-B313-2BC815679C29}"/>
                    </a:ext>
                  </a:extLst>
                </p:cNvPr>
                <p:cNvSpPr txBox="1"/>
                <p:nvPr/>
              </p:nvSpPr>
              <p:spPr>
                <a:xfrm>
                  <a:off x="4427919" y="4686101"/>
                  <a:ext cx="985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B61194A6-1E78-4B97-B313-2BC815679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919" y="4686101"/>
                  <a:ext cx="98597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64147C73-4A42-42A9-A662-ED1B3C0EFF20}"/>
                    </a:ext>
                  </a:extLst>
                </p:cNvPr>
                <p:cNvSpPr/>
                <p:nvPr/>
              </p:nvSpPr>
              <p:spPr>
                <a:xfrm>
                  <a:off x="6404872" y="4686101"/>
                  <a:ext cx="9966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64147C73-4A42-42A9-A662-ED1B3C0EFF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4872" y="4686101"/>
                  <a:ext cx="99661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33FD1694-DC7E-47B6-98AC-1CCA559618CA}"/>
                    </a:ext>
                  </a:extLst>
                </p:cNvPr>
                <p:cNvSpPr/>
                <p:nvPr/>
              </p:nvSpPr>
              <p:spPr>
                <a:xfrm>
                  <a:off x="5456583" y="4693280"/>
                  <a:ext cx="7967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33FD1694-DC7E-47B6-98AC-1CCA559618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6583" y="4693280"/>
                  <a:ext cx="79675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292A6183-A69A-44B1-A228-AB9B37212DEF}"/>
                    </a:ext>
                  </a:extLst>
                </p:cNvPr>
                <p:cNvSpPr txBox="1"/>
                <p:nvPr/>
              </p:nvSpPr>
              <p:spPr>
                <a:xfrm>
                  <a:off x="4619003" y="6327740"/>
                  <a:ext cx="919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292A6183-A69A-44B1-A228-AB9B37212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003" y="6327740"/>
                  <a:ext cx="91986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28">
                  <a:extLst>
                    <a:ext uri="{FF2B5EF4-FFF2-40B4-BE49-F238E27FC236}">
                      <a16:creationId xmlns:a16="http://schemas.microsoft.com/office/drawing/2014/main" id="{C5CA30B9-A2F1-43BE-9481-D9A1BA9A1A92}"/>
                    </a:ext>
                  </a:extLst>
                </p:cNvPr>
                <p:cNvSpPr txBox="1"/>
                <p:nvPr/>
              </p:nvSpPr>
              <p:spPr>
                <a:xfrm>
                  <a:off x="5808514" y="6350758"/>
                  <a:ext cx="7352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41" name="文本框 28">
                  <a:extLst>
                    <a:ext uri="{FF2B5EF4-FFF2-40B4-BE49-F238E27FC236}">
                      <a16:creationId xmlns:a16="http://schemas.microsoft.com/office/drawing/2014/main" id="{C5CA30B9-A2F1-43BE-9481-D9A1BA9A1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514" y="6350758"/>
                  <a:ext cx="73526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DE8E02C7-B8CA-42E3-B401-1D109A590E18}"/>
                    </a:ext>
                  </a:extLst>
                </p:cNvPr>
                <p:cNvSpPr/>
                <p:nvPr/>
              </p:nvSpPr>
              <p:spPr>
                <a:xfrm>
                  <a:off x="6689796" y="6336362"/>
                  <a:ext cx="9305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DE8E02C7-B8CA-42E3-B401-1D109A590E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796" y="6336362"/>
                  <a:ext cx="9305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90F39B3-2F1A-4392-85AD-EF628F0D76D5}"/>
                    </a:ext>
                  </a:extLst>
                </p:cNvPr>
                <p:cNvSpPr/>
                <p:nvPr/>
              </p:nvSpPr>
              <p:spPr>
                <a:xfrm>
                  <a:off x="701367" y="4894516"/>
                  <a:ext cx="6201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90F39B3-2F1A-4392-85AD-EF628F0D7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67" y="4894516"/>
                  <a:ext cx="6201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7B1F326E-0E21-4927-8030-02596E8C4F58}"/>
                    </a:ext>
                  </a:extLst>
                </p:cNvPr>
                <p:cNvSpPr/>
                <p:nvPr/>
              </p:nvSpPr>
              <p:spPr>
                <a:xfrm>
                  <a:off x="701367" y="6095576"/>
                  <a:ext cx="5722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7B1F326E-0E21-4927-8030-02596E8C4F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67" y="6095576"/>
                  <a:ext cx="57220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42895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C176B-D77A-3C47-AD5E-DF6032DBC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Light Field Rendering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77D95-93FC-0E4B-92CE-F144F275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Blending: Linear Interpolation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1D Function: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288232-319C-7846-AD37-DCE344D9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336" y="2334135"/>
            <a:ext cx="2783609" cy="22878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A009F1-AFBF-714C-9A59-E4E951BA3592}"/>
              </a:ext>
            </a:extLst>
          </p:cNvPr>
          <p:cNvSpPr txBox="1"/>
          <p:nvPr/>
        </p:nvSpPr>
        <p:spPr>
          <a:xfrm>
            <a:off x="6733311" y="2467143"/>
            <a:ext cx="5408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What happens to a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higher dimension?</a:t>
            </a:r>
          </a:p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Bilinear, Tri-linear, Quadra-linear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AAF24BC-EEC6-4D04-95E8-840EC103D8BE}"/>
              </a:ext>
            </a:extLst>
          </p:cNvPr>
          <p:cNvGrpSpPr/>
          <p:nvPr/>
        </p:nvGrpSpPr>
        <p:grpSpPr>
          <a:xfrm>
            <a:off x="929173" y="4628593"/>
            <a:ext cx="8681934" cy="2090878"/>
            <a:chOff x="701367" y="4629212"/>
            <a:chExt cx="8681934" cy="20908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FA6D216-3ACC-8946-A0DA-BDE6E95BA986}"/>
                </a:ext>
              </a:extLst>
            </p:cNvPr>
            <p:cNvGrpSpPr/>
            <p:nvPr/>
          </p:nvGrpSpPr>
          <p:grpSpPr>
            <a:xfrm>
              <a:off x="1292615" y="5079182"/>
              <a:ext cx="8090686" cy="1201060"/>
              <a:chOff x="3604033" y="5212885"/>
              <a:chExt cx="4983934" cy="678425"/>
            </a:xfrm>
          </p:grpSpPr>
          <p:sp>
            <p:nvSpPr>
              <p:cNvPr id="7" name="三角形 6">
                <a:extLst>
                  <a:ext uri="{FF2B5EF4-FFF2-40B4-BE49-F238E27FC236}">
                    <a16:creationId xmlns:a16="http://schemas.microsoft.com/office/drawing/2014/main" id="{3CCAD2E5-5478-2F4D-A902-C39EB84247AA}"/>
                  </a:ext>
                </a:extLst>
              </p:cNvPr>
              <p:cNvSpPr/>
              <p:nvPr/>
            </p:nvSpPr>
            <p:spPr>
              <a:xfrm rot="10800000">
                <a:off x="4223466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三角形 7">
                <a:extLst>
                  <a:ext uri="{FF2B5EF4-FFF2-40B4-BE49-F238E27FC236}">
                    <a16:creationId xmlns:a16="http://schemas.microsoft.com/office/drawing/2014/main" id="{D2840A5A-BA4D-BC43-A3A5-BFBF5B9F8A60}"/>
                  </a:ext>
                </a:extLst>
              </p:cNvPr>
              <p:cNvSpPr/>
              <p:nvPr/>
            </p:nvSpPr>
            <p:spPr>
              <a:xfrm rot="10800000">
                <a:off x="5445125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三角形 8">
                <a:extLst>
                  <a:ext uri="{FF2B5EF4-FFF2-40B4-BE49-F238E27FC236}">
                    <a16:creationId xmlns:a16="http://schemas.microsoft.com/office/drawing/2014/main" id="{F4866E48-EBB5-434C-A37B-31F3C4FC1FAC}"/>
                  </a:ext>
                </a:extLst>
              </p:cNvPr>
              <p:cNvSpPr/>
              <p:nvPr/>
            </p:nvSpPr>
            <p:spPr>
              <a:xfrm rot="10800000">
                <a:off x="6666782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0" name="直线连接符 9">
                <a:extLst>
                  <a:ext uri="{FF2B5EF4-FFF2-40B4-BE49-F238E27FC236}">
                    <a16:creationId xmlns:a16="http://schemas.microsoft.com/office/drawing/2014/main" id="{F01A7E16-A988-9949-83C8-251C8FFAE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4034" y="5891310"/>
                <a:ext cx="491612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10">
                <a:extLst>
                  <a:ext uri="{FF2B5EF4-FFF2-40B4-BE49-F238E27FC236}">
                    <a16:creationId xmlns:a16="http://schemas.microsoft.com/office/drawing/2014/main" id="{901B0C66-E84B-C84B-ACD8-274C7D810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4033" y="5212885"/>
                <a:ext cx="4983934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8C8B9C95-E3C3-2B4C-B3FB-83DDF1A02C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9370" y="4629212"/>
              <a:ext cx="728298" cy="1651032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BA6FFB02-6989-2548-8E9E-390F00DB51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8425" y="4669531"/>
              <a:ext cx="710512" cy="1610711"/>
            </a:xfrm>
            <a:prstGeom prst="straightConnector1">
              <a:avLst/>
            </a:prstGeom>
            <a:ln w="34925">
              <a:solidFill>
                <a:srgbClr val="C0000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CD5F3E69-A813-8343-BDD6-9195332453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5647" y="4629212"/>
              <a:ext cx="728298" cy="1651030"/>
            </a:xfrm>
            <a:prstGeom prst="straightConnector1">
              <a:avLst/>
            </a:prstGeom>
            <a:ln w="34925">
              <a:solidFill>
                <a:srgbClr val="C0000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B0E2BFE-78C7-6044-AA92-8AB51ECDCD7E}"/>
                    </a:ext>
                  </a:extLst>
                </p:cNvPr>
                <p:cNvSpPr txBox="1"/>
                <p:nvPr/>
              </p:nvSpPr>
              <p:spPr>
                <a:xfrm>
                  <a:off x="4427919" y="4686101"/>
                  <a:ext cx="985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B0E2BFE-78C7-6044-AA92-8AB51ECDC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919" y="4686101"/>
                  <a:ext cx="985975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523E2646-9622-0643-A367-519735E75BD1}"/>
                    </a:ext>
                  </a:extLst>
                </p:cNvPr>
                <p:cNvSpPr/>
                <p:nvPr/>
              </p:nvSpPr>
              <p:spPr>
                <a:xfrm>
                  <a:off x="6404872" y="4686101"/>
                  <a:ext cx="9966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523E2646-9622-0643-A367-519735E75B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4872" y="4686101"/>
                  <a:ext cx="99661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71EB650-98CB-A642-8743-4BD087E3E767}"/>
                    </a:ext>
                  </a:extLst>
                </p:cNvPr>
                <p:cNvSpPr/>
                <p:nvPr/>
              </p:nvSpPr>
              <p:spPr>
                <a:xfrm>
                  <a:off x="5456583" y="4693280"/>
                  <a:ext cx="7967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71EB650-98CB-A642-8743-4BD087E3E7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6583" y="4693280"/>
                  <a:ext cx="7967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503305-911E-8749-ADD6-E3DFEF78F763}"/>
                    </a:ext>
                  </a:extLst>
                </p:cNvPr>
                <p:cNvSpPr txBox="1"/>
                <p:nvPr/>
              </p:nvSpPr>
              <p:spPr>
                <a:xfrm>
                  <a:off x="4619003" y="6327740"/>
                  <a:ext cx="919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503305-911E-8749-ADD6-E3DFEF78F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003" y="6327740"/>
                  <a:ext cx="91986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28">
                  <a:extLst>
                    <a:ext uri="{FF2B5EF4-FFF2-40B4-BE49-F238E27FC236}">
                      <a16:creationId xmlns:a16="http://schemas.microsoft.com/office/drawing/2014/main" id="{10D29F54-6747-064C-8223-E4DC0D15ADE3}"/>
                    </a:ext>
                  </a:extLst>
                </p:cNvPr>
                <p:cNvSpPr txBox="1"/>
                <p:nvPr/>
              </p:nvSpPr>
              <p:spPr>
                <a:xfrm>
                  <a:off x="5808514" y="6350758"/>
                  <a:ext cx="7352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9" name="文本框 28">
                  <a:extLst>
                    <a:ext uri="{FF2B5EF4-FFF2-40B4-BE49-F238E27FC236}">
                      <a16:creationId xmlns:a16="http://schemas.microsoft.com/office/drawing/2014/main" id="{10D29F54-6747-064C-8223-E4DC0D15A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514" y="6350758"/>
                  <a:ext cx="73526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BFB698F-C8B6-7B4B-B728-8B1B90DF4706}"/>
                    </a:ext>
                  </a:extLst>
                </p:cNvPr>
                <p:cNvSpPr/>
                <p:nvPr/>
              </p:nvSpPr>
              <p:spPr>
                <a:xfrm>
                  <a:off x="6689796" y="6336362"/>
                  <a:ext cx="9305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BFB698F-C8B6-7B4B-B728-8B1B90DF47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796" y="6336362"/>
                  <a:ext cx="93051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3679F212-E91F-4F50-9F49-46B6DE4D70F1}"/>
                    </a:ext>
                  </a:extLst>
                </p:cNvPr>
                <p:cNvSpPr/>
                <p:nvPr/>
              </p:nvSpPr>
              <p:spPr>
                <a:xfrm>
                  <a:off x="701367" y="4894516"/>
                  <a:ext cx="6201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3679F212-E91F-4F50-9F49-46B6DE4D70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67" y="4894516"/>
                  <a:ext cx="6201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E3D24FC9-DF7D-4DCB-AE1E-1DB70A213825}"/>
                    </a:ext>
                  </a:extLst>
                </p:cNvPr>
                <p:cNvSpPr/>
                <p:nvPr/>
              </p:nvSpPr>
              <p:spPr>
                <a:xfrm>
                  <a:off x="701367" y="6095576"/>
                  <a:ext cx="5722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E3D24FC9-DF7D-4DCB-AE1E-1DB70A2138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67" y="6095576"/>
                  <a:ext cx="57220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619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5469B-4358-1249-B6A7-D318AC18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Quadra-linear Interpolation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8931D-1F6A-BA4D-A733-31F1B6C82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773" y="1690688"/>
            <a:ext cx="5410112" cy="41193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9798FC-8E86-B743-A3D9-E83EFC60A7F6}"/>
              </a:ext>
            </a:extLst>
          </p:cNvPr>
          <p:cNvSpPr txBox="1"/>
          <p:nvPr/>
        </p:nvSpPr>
        <p:spPr>
          <a:xfrm>
            <a:off x="4422184" y="5912971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Serious aliasing artifacts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866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695</Words>
  <Application>Microsoft Office PowerPoint</Application>
  <PresentationFormat>宽屏</PresentationFormat>
  <Paragraphs>156</Paragraphs>
  <Slides>29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Arial</vt:lpstr>
      <vt:lpstr>Cambria Math</vt:lpstr>
      <vt:lpstr>Helvetica</vt:lpstr>
      <vt:lpstr>Office 主题​​</vt:lpstr>
      <vt:lpstr>Basic Light Field</vt:lpstr>
      <vt:lpstr>Camera Array</vt:lpstr>
      <vt:lpstr>Application: Novel View Synthesis</vt:lpstr>
      <vt:lpstr>Basic idea of Light field</vt:lpstr>
      <vt:lpstr>How to represent a light field?</vt:lpstr>
      <vt:lpstr>Two Plane Parameterization</vt:lpstr>
      <vt:lpstr>Light Field Rendering</vt:lpstr>
      <vt:lpstr>Light Field Rendering</vt:lpstr>
      <vt:lpstr>Quadra-linear Interpolation</vt:lpstr>
      <vt:lpstr>Stack images along t</vt:lpstr>
      <vt:lpstr>Focal Plane Parameterization</vt:lpstr>
      <vt:lpstr>Using camera array property</vt:lpstr>
      <vt:lpstr>Results</vt:lpstr>
      <vt:lpstr>Aperture Filtering</vt:lpstr>
      <vt:lpstr>Variable Aperture</vt:lpstr>
      <vt:lpstr>Changing the shape &amp; size of aperture filter</vt:lpstr>
      <vt:lpstr>Small Aperture Size</vt:lpstr>
      <vt:lpstr>Large Aperture Size</vt:lpstr>
      <vt:lpstr>Very Large Size Aperture</vt:lpstr>
      <vt:lpstr>Variable Focus</vt:lpstr>
      <vt:lpstr>Issues with Light Field</vt:lpstr>
      <vt:lpstr>Better Reconstruction Method</vt:lpstr>
      <vt:lpstr>Close Focal Surface</vt:lpstr>
      <vt:lpstr>Distant Focal Surface</vt:lpstr>
      <vt:lpstr>The Lumigraph</vt:lpstr>
      <vt:lpstr>Parameterization of the 3D space</vt:lpstr>
      <vt:lpstr>Lumigraph Postprocessing</vt:lpstr>
      <vt:lpstr>Lumigraph Rendering</vt:lpstr>
      <vt:lpstr>Lumigraph Rendering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Light Field</dc:title>
  <dc:creator>user</dc:creator>
  <cp:lastModifiedBy>王 子瑜</cp:lastModifiedBy>
  <cp:revision>38</cp:revision>
  <dcterms:created xsi:type="dcterms:W3CDTF">2021-09-21T08:00:50Z</dcterms:created>
  <dcterms:modified xsi:type="dcterms:W3CDTF">2022-09-15T13:31:09Z</dcterms:modified>
</cp:coreProperties>
</file>